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sldIdLst>
    <p:sldId id="256" r:id="rId5"/>
    <p:sldId id="257" r:id="rId6"/>
    <p:sldId id="265" r:id="rId7"/>
    <p:sldId id="266" r:id="rId8"/>
    <p:sldId id="262" r:id="rId9"/>
    <p:sldId id="261" r:id="rId10"/>
    <p:sldId id="263" r:id="rId11"/>
    <p:sldId id="264" r:id="rId12"/>
    <p:sldId id="267" r:id="rId13"/>
    <p:sldId id="260" r:id="rId14"/>
    <p:sldId id="258" r:id="rId15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88BA16-C60F-DCA2-F0C6-A81AB3D250AD}" v="179" dt="2022-01-28T02:55:44.072"/>
    <p1510:client id="{61C4D615-7813-BC6E-438F-7BB8EC950FBF}" v="63" dt="2022-01-27T16:37:01.013"/>
    <p1510:client id="{9F65AF01-A269-EF7C-829B-4F9B93B00C3B}" v="1" dt="2022-01-28T02:48:57.407"/>
    <p1510:client id="{A7F2DC09-3ED4-4895-8407-614B936D6DE5}" v="113" dt="2022-01-28T02:05:06.604"/>
    <p1510:client id="{BC03FC4A-0668-00D4-221F-D3C5518D8BCF}" v="26" dt="2022-01-28T02:21:52.398"/>
    <p1510:client id="{F789CD61-8EE0-4846-B3EE-E520CF625482}" v="299" dt="2022-01-28T02:56:57.504"/>
    <p1510:client id="{FEDE789D-4FCE-51A4-CC4D-373BDADB756B}" v="26" vWet="27" dt="2022-01-28T02:47:13.83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94"/>
  </p:normalViewPr>
  <p:slideViewPr>
    <p:cSldViewPr snapToGrid="0" snapToObjects="1">
      <p:cViewPr varScale="1">
        <p:scale>
          <a:sx n="48" d="100"/>
          <a:sy n="48" d="100"/>
        </p:scale>
        <p:origin x="53" y="7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Hoja1!$B$1</c:f>
              <c:strCache>
                <c:ptCount val="1"/>
                <c:pt idx="0">
                  <c:v>Planificación</c:v>
                </c:pt>
              </c:strCache>
            </c:strRef>
          </c:tx>
          <c:dPt>
            <c:idx val="0"/>
            <c:bubble3D val="0"/>
            <c:spPr>
              <a:solidFill>
                <a:srgbClr val="0070C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6574-4A8D-9971-20BC67496B7F}"/>
              </c:ext>
            </c:extLst>
          </c:dPt>
          <c:dPt>
            <c:idx val="1"/>
            <c:bubble3D val="0"/>
            <c:spPr>
              <a:solidFill>
                <a:srgbClr val="00B05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6574-4A8D-9971-20BC67496B7F}"/>
              </c:ext>
            </c:extLst>
          </c:dPt>
          <c:dPt>
            <c:idx val="2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6574-4A8D-9971-20BC67496B7F}"/>
              </c:ext>
            </c:extLst>
          </c:dPt>
          <c:cat>
            <c:strRef>
              <c:f>Hoja1!$A$2:$A$4</c:f>
              <c:strCache>
                <c:ptCount val="3"/>
                <c:pt idx="0">
                  <c:v>Prediseño</c:v>
                </c:pt>
                <c:pt idx="1">
                  <c:v>Desarrollo,  documentacion, pruebas y rediseño</c:v>
                </c:pt>
                <c:pt idx="2">
                  <c:v>Ajustes y despliegue</c:v>
                </c:pt>
              </c:strCache>
            </c:strRef>
          </c:cat>
          <c:val>
            <c:numRef>
              <c:f>Hoja1!$B$2:$B$4</c:f>
              <c:numCache>
                <c:formatCode>General</c:formatCode>
                <c:ptCount val="3"/>
                <c:pt idx="0">
                  <c:v>1</c:v>
                </c:pt>
                <c:pt idx="1">
                  <c:v>7</c:v>
                </c:pt>
                <c:pt idx="2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5CB-42F3-A1E6-6CE1A654ECA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CO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O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DC5DFF0-97A7-4A8D-805F-B708ADB30D03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CO"/>
        </a:p>
      </dgm:t>
    </dgm:pt>
    <dgm:pt modelId="{F73BB69E-57FA-4433-B35E-1B3598208E12}">
      <dgm:prSet/>
      <dgm:spPr/>
      <dgm:t>
        <a:bodyPr/>
        <a:lstStyle/>
        <a:p>
          <a:r>
            <a:rPr lang="es-VE"/>
            <a:t>El “SCRUM master” también formara parte del desarrollo.</a:t>
          </a:r>
          <a:endParaRPr lang="es-CO"/>
        </a:p>
      </dgm:t>
    </dgm:pt>
    <dgm:pt modelId="{FAACC17B-C23E-45BC-9276-A0ACE315E4BD}" type="parTrans" cxnId="{56B94556-6858-4F71-8870-027CFE675B2E}">
      <dgm:prSet/>
      <dgm:spPr/>
      <dgm:t>
        <a:bodyPr/>
        <a:lstStyle/>
        <a:p>
          <a:endParaRPr lang="es-CO"/>
        </a:p>
      </dgm:t>
    </dgm:pt>
    <dgm:pt modelId="{C48828DB-D034-4FC1-9583-2DD0F9DC985E}" type="sibTrans" cxnId="{56B94556-6858-4F71-8870-027CFE675B2E}">
      <dgm:prSet/>
      <dgm:spPr/>
      <dgm:t>
        <a:bodyPr/>
        <a:lstStyle/>
        <a:p>
          <a:endParaRPr lang="es-CO"/>
        </a:p>
      </dgm:t>
    </dgm:pt>
    <dgm:pt modelId="{70E7231D-63BE-4708-A326-6DEE70AC2F74}">
      <dgm:prSet/>
      <dgm:spPr/>
      <dgm:t>
        <a:bodyPr/>
        <a:lstStyle/>
        <a:p>
          <a:r>
            <a:rPr lang="es-VE" dirty="0"/>
            <a:t>Siguiendo el cronograma de entregables presentado en el documento del planteamiento.</a:t>
          </a:r>
          <a:endParaRPr lang="es-CO" dirty="0"/>
        </a:p>
      </dgm:t>
    </dgm:pt>
    <dgm:pt modelId="{A31B1746-964A-4E69-90F2-2BFD1535BB23}" type="parTrans" cxnId="{AEB06C4A-41CA-4A94-8F70-A75D5FD2CC17}">
      <dgm:prSet/>
      <dgm:spPr/>
      <dgm:t>
        <a:bodyPr/>
        <a:lstStyle/>
        <a:p>
          <a:endParaRPr lang="es-CO"/>
        </a:p>
      </dgm:t>
    </dgm:pt>
    <dgm:pt modelId="{B615D2D5-5517-4B61-AB18-03DE0A773F4F}" type="sibTrans" cxnId="{AEB06C4A-41CA-4A94-8F70-A75D5FD2CC17}">
      <dgm:prSet/>
      <dgm:spPr/>
      <dgm:t>
        <a:bodyPr/>
        <a:lstStyle/>
        <a:p>
          <a:endParaRPr lang="es-CO"/>
        </a:p>
      </dgm:t>
    </dgm:pt>
    <dgm:pt modelId="{B53A83A5-EAB4-4648-8D53-38CB2CD13D15}" type="pres">
      <dgm:prSet presAssocID="{BDC5DFF0-97A7-4A8D-805F-B708ADB30D03}" presName="linear" presStyleCnt="0">
        <dgm:presLayoutVars>
          <dgm:animLvl val="lvl"/>
          <dgm:resizeHandles val="exact"/>
        </dgm:presLayoutVars>
      </dgm:prSet>
      <dgm:spPr/>
    </dgm:pt>
    <dgm:pt modelId="{8593ACE5-0BC0-44BB-B56B-F9FABE5F3616}" type="pres">
      <dgm:prSet presAssocID="{F73BB69E-57FA-4433-B35E-1B3598208E12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DE4CEB63-345E-44B3-B8ED-7258FCD35C4E}" type="pres">
      <dgm:prSet presAssocID="{C48828DB-D034-4FC1-9583-2DD0F9DC985E}" presName="spacer" presStyleCnt="0"/>
      <dgm:spPr/>
    </dgm:pt>
    <dgm:pt modelId="{1C98AC40-F061-4D66-9BFC-081A5089DAE8}" type="pres">
      <dgm:prSet presAssocID="{70E7231D-63BE-4708-A326-6DEE70AC2F74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A032D55E-E258-4510-B605-4A3D07EF9280}" type="presOf" srcId="{70E7231D-63BE-4708-A326-6DEE70AC2F74}" destId="{1C98AC40-F061-4D66-9BFC-081A5089DAE8}" srcOrd="0" destOrd="0" presId="urn:microsoft.com/office/officeart/2005/8/layout/vList2"/>
    <dgm:cxn modelId="{AEB06C4A-41CA-4A94-8F70-A75D5FD2CC17}" srcId="{BDC5DFF0-97A7-4A8D-805F-B708ADB30D03}" destId="{70E7231D-63BE-4708-A326-6DEE70AC2F74}" srcOrd="1" destOrd="0" parTransId="{A31B1746-964A-4E69-90F2-2BFD1535BB23}" sibTransId="{B615D2D5-5517-4B61-AB18-03DE0A773F4F}"/>
    <dgm:cxn modelId="{56B94556-6858-4F71-8870-027CFE675B2E}" srcId="{BDC5DFF0-97A7-4A8D-805F-B708ADB30D03}" destId="{F73BB69E-57FA-4433-B35E-1B3598208E12}" srcOrd="0" destOrd="0" parTransId="{FAACC17B-C23E-45BC-9276-A0ACE315E4BD}" sibTransId="{C48828DB-D034-4FC1-9583-2DD0F9DC985E}"/>
    <dgm:cxn modelId="{549C215A-7028-4F36-8BA4-71D7693F68C3}" type="presOf" srcId="{BDC5DFF0-97A7-4A8D-805F-B708ADB30D03}" destId="{B53A83A5-EAB4-4648-8D53-38CB2CD13D15}" srcOrd="0" destOrd="0" presId="urn:microsoft.com/office/officeart/2005/8/layout/vList2"/>
    <dgm:cxn modelId="{DCD8E07F-AA00-412D-BD63-DCBF4A350244}" type="presOf" srcId="{F73BB69E-57FA-4433-B35E-1B3598208E12}" destId="{8593ACE5-0BC0-44BB-B56B-F9FABE5F3616}" srcOrd="0" destOrd="0" presId="urn:microsoft.com/office/officeart/2005/8/layout/vList2"/>
    <dgm:cxn modelId="{43561ED0-757A-4021-BA20-4ECA8A623B3B}" type="presParOf" srcId="{B53A83A5-EAB4-4648-8D53-38CB2CD13D15}" destId="{8593ACE5-0BC0-44BB-B56B-F9FABE5F3616}" srcOrd="0" destOrd="0" presId="urn:microsoft.com/office/officeart/2005/8/layout/vList2"/>
    <dgm:cxn modelId="{0466AD4B-594D-4AC8-8E46-A9B3CF962D77}" type="presParOf" srcId="{B53A83A5-EAB4-4648-8D53-38CB2CD13D15}" destId="{DE4CEB63-345E-44B3-B8ED-7258FCD35C4E}" srcOrd="1" destOrd="0" presId="urn:microsoft.com/office/officeart/2005/8/layout/vList2"/>
    <dgm:cxn modelId="{6B147E47-3319-4775-B396-076269295800}" type="presParOf" srcId="{B53A83A5-EAB4-4648-8D53-38CB2CD13D15}" destId="{1C98AC40-F061-4D66-9BFC-081A5089DAE8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DC5DFF0-97A7-4A8D-805F-B708ADB30D03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CO"/>
        </a:p>
      </dgm:t>
    </dgm:pt>
    <dgm:pt modelId="{F73BB69E-57FA-4433-B35E-1B3598208E12}">
      <dgm:prSet/>
      <dgm:spPr/>
      <dgm:t>
        <a:bodyPr/>
        <a:lstStyle/>
        <a:p>
          <a:pPr rtl="0"/>
          <a:r>
            <a:rPr lang="es-VE">
              <a:latin typeface="Calibri Light" panose="020F0302020204030204"/>
            </a:rPr>
            <a:t>Realizando los sprint cada semana con sus respectivas partes</a:t>
          </a:r>
          <a:r>
            <a:rPr lang="es-VE"/>
            <a:t>.</a:t>
          </a:r>
          <a:endParaRPr lang="es-CO"/>
        </a:p>
      </dgm:t>
    </dgm:pt>
    <dgm:pt modelId="{FAACC17B-C23E-45BC-9276-A0ACE315E4BD}" type="parTrans" cxnId="{56B94556-6858-4F71-8870-027CFE675B2E}">
      <dgm:prSet/>
      <dgm:spPr/>
      <dgm:t>
        <a:bodyPr/>
        <a:lstStyle/>
        <a:p>
          <a:endParaRPr lang="es-CO"/>
        </a:p>
      </dgm:t>
    </dgm:pt>
    <dgm:pt modelId="{C48828DB-D034-4FC1-9583-2DD0F9DC985E}" type="sibTrans" cxnId="{56B94556-6858-4F71-8870-027CFE675B2E}">
      <dgm:prSet/>
      <dgm:spPr/>
      <dgm:t>
        <a:bodyPr/>
        <a:lstStyle/>
        <a:p>
          <a:endParaRPr lang="es-CO"/>
        </a:p>
      </dgm:t>
    </dgm:pt>
    <dgm:pt modelId="{70E7231D-63BE-4708-A326-6DEE70AC2F74}">
      <dgm:prSet/>
      <dgm:spPr/>
      <dgm:t>
        <a:bodyPr/>
        <a:lstStyle/>
        <a:p>
          <a:pPr rtl="0"/>
          <a:r>
            <a:rPr lang="es-VE" dirty="0">
              <a:latin typeface="Calibri Light" panose="020F0302020204030204"/>
            </a:rPr>
            <a:t>Utilizando el producto backlog como medio organizacional de las tareas a realizar</a:t>
          </a:r>
          <a:endParaRPr lang="es-CO" dirty="0"/>
        </a:p>
      </dgm:t>
    </dgm:pt>
    <dgm:pt modelId="{A31B1746-964A-4E69-90F2-2BFD1535BB23}" type="parTrans" cxnId="{AEB06C4A-41CA-4A94-8F70-A75D5FD2CC17}">
      <dgm:prSet/>
      <dgm:spPr/>
      <dgm:t>
        <a:bodyPr/>
        <a:lstStyle/>
        <a:p>
          <a:endParaRPr lang="es-CO"/>
        </a:p>
      </dgm:t>
    </dgm:pt>
    <dgm:pt modelId="{B615D2D5-5517-4B61-AB18-03DE0A773F4F}" type="sibTrans" cxnId="{AEB06C4A-41CA-4A94-8F70-A75D5FD2CC17}">
      <dgm:prSet/>
      <dgm:spPr/>
      <dgm:t>
        <a:bodyPr/>
        <a:lstStyle/>
        <a:p>
          <a:endParaRPr lang="es-CO"/>
        </a:p>
      </dgm:t>
    </dgm:pt>
    <dgm:pt modelId="{B53A83A5-EAB4-4648-8D53-38CB2CD13D15}" type="pres">
      <dgm:prSet presAssocID="{BDC5DFF0-97A7-4A8D-805F-B708ADB30D03}" presName="linear" presStyleCnt="0">
        <dgm:presLayoutVars>
          <dgm:animLvl val="lvl"/>
          <dgm:resizeHandles val="exact"/>
        </dgm:presLayoutVars>
      </dgm:prSet>
      <dgm:spPr/>
    </dgm:pt>
    <dgm:pt modelId="{8593ACE5-0BC0-44BB-B56B-F9FABE5F3616}" type="pres">
      <dgm:prSet presAssocID="{F73BB69E-57FA-4433-B35E-1B3598208E12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DE4CEB63-345E-44B3-B8ED-7258FCD35C4E}" type="pres">
      <dgm:prSet presAssocID="{C48828DB-D034-4FC1-9583-2DD0F9DC985E}" presName="spacer" presStyleCnt="0"/>
      <dgm:spPr/>
    </dgm:pt>
    <dgm:pt modelId="{1C98AC40-F061-4D66-9BFC-081A5089DAE8}" type="pres">
      <dgm:prSet presAssocID="{70E7231D-63BE-4708-A326-6DEE70AC2F74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A032D55E-E258-4510-B605-4A3D07EF9280}" type="presOf" srcId="{70E7231D-63BE-4708-A326-6DEE70AC2F74}" destId="{1C98AC40-F061-4D66-9BFC-081A5089DAE8}" srcOrd="0" destOrd="0" presId="urn:microsoft.com/office/officeart/2005/8/layout/vList2"/>
    <dgm:cxn modelId="{AEB06C4A-41CA-4A94-8F70-A75D5FD2CC17}" srcId="{BDC5DFF0-97A7-4A8D-805F-B708ADB30D03}" destId="{70E7231D-63BE-4708-A326-6DEE70AC2F74}" srcOrd="1" destOrd="0" parTransId="{A31B1746-964A-4E69-90F2-2BFD1535BB23}" sibTransId="{B615D2D5-5517-4B61-AB18-03DE0A773F4F}"/>
    <dgm:cxn modelId="{56B94556-6858-4F71-8870-027CFE675B2E}" srcId="{BDC5DFF0-97A7-4A8D-805F-B708ADB30D03}" destId="{F73BB69E-57FA-4433-B35E-1B3598208E12}" srcOrd="0" destOrd="0" parTransId="{FAACC17B-C23E-45BC-9276-A0ACE315E4BD}" sibTransId="{C48828DB-D034-4FC1-9583-2DD0F9DC985E}"/>
    <dgm:cxn modelId="{549C215A-7028-4F36-8BA4-71D7693F68C3}" type="presOf" srcId="{BDC5DFF0-97A7-4A8D-805F-B708ADB30D03}" destId="{B53A83A5-EAB4-4648-8D53-38CB2CD13D15}" srcOrd="0" destOrd="0" presId="urn:microsoft.com/office/officeart/2005/8/layout/vList2"/>
    <dgm:cxn modelId="{DCD8E07F-AA00-412D-BD63-DCBF4A350244}" type="presOf" srcId="{F73BB69E-57FA-4433-B35E-1B3598208E12}" destId="{8593ACE5-0BC0-44BB-B56B-F9FABE5F3616}" srcOrd="0" destOrd="0" presId="urn:microsoft.com/office/officeart/2005/8/layout/vList2"/>
    <dgm:cxn modelId="{43561ED0-757A-4021-BA20-4ECA8A623B3B}" type="presParOf" srcId="{B53A83A5-EAB4-4648-8D53-38CB2CD13D15}" destId="{8593ACE5-0BC0-44BB-B56B-F9FABE5F3616}" srcOrd="0" destOrd="0" presId="urn:microsoft.com/office/officeart/2005/8/layout/vList2"/>
    <dgm:cxn modelId="{0466AD4B-594D-4AC8-8E46-A9B3CF962D77}" type="presParOf" srcId="{B53A83A5-EAB4-4648-8D53-38CB2CD13D15}" destId="{DE4CEB63-345E-44B3-B8ED-7258FCD35C4E}" srcOrd="1" destOrd="0" presId="urn:microsoft.com/office/officeart/2005/8/layout/vList2"/>
    <dgm:cxn modelId="{6B147E47-3319-4775-B396-076269295800}" type="presParOf" srcId="{B53A83A5-EAB4-4648-8D53-38CB2CD13D15}" destId="{1C98AC40-F061-4D66-9BFC-081A5089DAE8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93ACE5-0BC0-44BB-B56B-F9FABE5F3616}">
      <dsp:nvSpPr>
        <dsp:cNvPr id="0" name=""/>
        <dsp:cNvSpPr/>
      </dsp:nvSpPr>
      <dsp:spPr>
        <a:xfrm>
          <a:off x="0" y="526869"/>
          <a:ext cx="10515600" cy="15912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VE" sz="4000" kern="1200"/>
            <a:t>El “SCRUM master” también formara parte del desarrollo.</a:t>
          </a:r>
          <a:endParaRPr lang="es-CO" sz="4000" kern="1200"/>
        </a:p>
      </dsp:txBody>
      <dsp:txXfrm>
        <a:off x="77676" y="604545"/>
        <a:ext cx="10360248" cy="1435848"/>
      </dsp:txXfrm>
    </dsp:sp>
    <dsp:sp modelId="{1C98AC40-F061-4D66-9BFC-081A5089DAE8}">
      <dsp:nvSpPr>
        <dsp:cNvPr id="0" name=""/>
        <dsp:cNvSpPr/>
      </dsp:nvSpPr>
      <dsp:spPr>
        <a:xfrm>
          <a:off x="0" y="2233269"/>
          <a:ext cx="10515600" cy="15912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VE" sz="4000" kern="1200" dirty="0"/>
            <a:t>Siguiendo el cronograma de entregables presentado en el documento del planteamiento.</a:t>
          </a:r>
          <a:endParaRPr lang="es-CO" sz="4000" kern="1200" dirty="0"/>
        </a:p>
      </dsp:txBody>
      <dsp:txXfrm>
        <a:off x="77676" y="2310945"/>
        <a:ext cx="10360248" cy="143584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93ACE5-0BC0-44BB-B56B-F9FABE5F3616}">
      <dsp:nvSpPr>
        <dsp:cNvPr id="0" name=""/>
        <dsp:cNvSpPr/>
      </dsp:nvSpPr>
      <dsp:spPr>
        <a:xfrm>
          <a:off x="0" y="320768"/>
          <a:ext cx="10515600" cy="17901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0" tIns="171450" rIns="171450" bIns="171450" numCol="1" spcCol="1270" anchor="ctr" anchorCtr="0">
          <a:noAutofit/>
        </a:bodyPr>
        <a:lstStyle/>
        <a:p>
          <a:pPr marL="0" lvl="0" indent="0" algn="l" defTabSz="2000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VE" sz="4500" kern="1200">
              <a:latin typeface="Calibri Light" panose="020F0302020204030204"/>
            </a:rPr>
            <a:t>Realizando los sprint cada semana con sus respectivas partes</a:t>
          </a:r>
          <a:r>
            <a:rPr lang="es-VE" sz="4500" kern="1200"/>
            <a:t>.</a:t>
          </a:r>
          <a:endParaRPr lang="es-CO" sz="4500" kern="1200"/>
        </a:p>
      </dsp:txBody>
      <dsp:txXfrm>
        <a:off x="87385" y="408153"/>
        <a:ext cx="10340830" cy="1615330"/>
      </dsp:txXfrm>
    </dsp:sp>
    <dsp:sp modelId="{1C98AC40-F061-4D66-9BFC-081A5089DAE8}">
      <dsp:nvSpPr>
        <dsp:cNvPr id="0" name=""/>
        <dsp:cNvSpPr/>
      </dsp:nvSpPr>
      <dsp:spPr>
        <a:xfrm>
          <a:off x="0" y="2240469"/>
          <a:ext cx="10515600" cy="17901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0" tIns="171450" rIns="171450" bIns="171450" numCol="1" spcCol="1270" anchor="ctr" anchorCtr="0">
          <a:noAutofit/>
        </a:bodyPr>
        <a:lstStyle/>
        <a:p>
          <a:pPr marL="0" lvl="0" indent="0" algn="l" defTabSz="2000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VE" sz="4500" kern="1200" dirty="0">
              <a:latin typeface="Calibri Light" panose="020F0302020204030204"/>
            </a:rPr>
            <a:t>Utilizando el producto backlog como medio organizacional de las tareas a realizar</a:t>
          </a:r>
          <a:endParaRPr lang="es-CO" sz="4500" kern="1200" dirty="0"/>
        </a:p>
      </dsp:txBody>
      <dsp:txXfrm>
        <a:off x="87385" y="2327854"/>
        <a:ext cx="10340830" cy="161533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E378B0-BC70-864E-93F7-CBA55DCF72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011A645-B790-3141-98CA-DA5C1A4668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A563956-3673-FB4D-8624-F71AA737416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22FE640-A1E4-7C4B-ADEA-B860F5262247}" type="datetimeFigureOut">
              <a:rPr lang="es-CO" smtClean="0"/>
              <a:t>27/01/2022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04ED004-6C42-0343-A6D8-A0710FFC60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73367DF-FDFE-7542-A8E3-A8753009A7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AF0C504-E3F1-7649-B009-DCE91859823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647069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DF4DAF-6E4B-E046-8DC2-584D7FB61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08031D7B-662C-B949-AABE-558362B76E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47E35BE-E957-D148-B04C-6C652ACFED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22FE640-A1E4-7C4B-ADEA-B860F5262247}" type="datetimeFigureOut">
              <a:rPr lang="es-CO" smtClean="0"/>
              <a:t>27/01/2022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2748D55-3C45-B443-9334-854E7E05E2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C37F996-9DBF-FC41-AA58-B34A980F6C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AF0C504-E3F1-7649-B009-DCE91859823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2540792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49C8393B-F133-BF43-B48D-63A2841CFB1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2613176D-F0EC-7D41-A2E4-822057884D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4D7459C-09A8-D94F-A2CD-87110089B4A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22FE640-A1E4-7C4B-ADEA-B860F5262247}" type="datetimeFigureOut">
              <a:rPr lang="es-CO" smtClean="0"/>
              <a:t>27/01/2022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776B8A5-5142-6243-A570-359BCF921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0BDEB7E-188F-844B-9185-612D344F95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AF0C504-E3F1-7649-B009-DCE91859823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6577608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86B8E3A-EA85-714B-947A-47FB5D28F0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0909473-59C7-0E41-85AB-CB73B175E4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4501B95-1EFD-734C-B22E-CAEA6CA0FE1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22FE640-A1E4-7C4B-ADEA-B860F5262247}" type="datetimeFigureOut">
              <a:rPr lang="es-CO" smtClean="0"/>
              <a:t>27/01/2022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8A1DB22-5673-DE4D-B0B5-53A977525F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45B931E-A878-8A4E-AC52-9A3EF80921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AF0C504-E3F1-7649-B009-DCE91859823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2522290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70F629-2925-4741-A4B4-430EE0239F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36E5D54-90FA-094B-89F3-09D083E0C4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9BFB086-B02E-F449-86AB-E355DF5735E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22FE640-A1E4-7C4B-ADEA-B860F5262247}" type="datetimeFigureOut">
              <a:rPr lang="es-CO" smtClean="0"/>
              <a:t>27/01/2022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EA8E6AE-45FE-0F45-8AE1-8A1E2A0DA2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078C3FC-F65B-4442-9B52-6CF920BB24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AF0C504-E3F1-7649-B009-DCE91859823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9847383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9ED2BB4-072A-414D-8697-FDEE4F6692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9F9979F-210C-384B-AFFB-998373602E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5D74E719-0B16-994F-B1EA-6597E186AA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E80E2D7-B6E5-184D-BD9D-DE40AC8CD9D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22FE640-A1E4-7C4B-ADEA-B860F5262247}" type="datetimeFigureOut">
              <a:rPr lang="es-CO" smtClean="0"/>
              <a:t>27/01/2022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6785D6C-312A-DF4C-A46A-0B132CA65B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99A6433-83F9-6D4A-A612-A661461369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AF0C504-E3F1-7649-B009-DCE91859823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7290835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D4D0C66-814C-934C-A7DE-5AC40AFF8E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803B72F-EC55-C845-A176-3D575F2F22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37AE67B7-94D4-DF4C-8FE4-E40F05EC33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B61886CB-7E7E-A240-AA5B-322C746C33C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3C43E715-732B-A04B-930A-D5BAE113943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AF75331D-5377-3A48-A446-FCDA1832DEC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22FE640-A1E4-7C4B-ADEA-B860F5262247}" type="datetimeFigureOut">
              <a:rPr lang="es-CO" smtClean="0"/>
              <a:t>27/01/2022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09D5B1D8-F3B4-C24C-A68D-F97DB45F1F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AE8C063E-8325-074A-9A04-2C3F5A358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AF0C504-E3F1-7649-B009-DCE91859823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0998166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B1EB94-1DD5-1245-9C7E-6A126FE1FB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079B6EC3-64B8-0F47-8872-D4F8143855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22FE640-A1E4-7C4B-ADEA-B860F5262247}" type="datetimeFigureOut">
              <a:rPr lang="es-CO" smtClean="0"/>
              <a:t>27/01/2022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900D4DF9-1BB5-BE49-9BB4-EE975F7711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1E41521-38FC-B241-BA8E-77F1FBC2C8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AF0C504-E3F1-7649-B009-DCE91859823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5807268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DDA6846F-5E04-9F41-B9D1-95FFBA3EC84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22FE640-A1E4-7C4B-ADEA-B860F5262247}" type="datetimeFigureOut">
              <a:rPr lang="es-CO" smtClean="0"/>
              <a:t>27/01/2022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2F900753-70FA-C045-A61C-BCFCFFAB4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0B3EE33-EA7C-2A48-94EE-DBB93685B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AF0C504-E3F1-7649-B009-DCE91859823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009549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8EBE160-299C-0045-BB97-8FD7AB4A59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7EB8A54-CF30-E841-87DF-A4DA622FA5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7D7119D4-344A-844A-9302-BF54F86C39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607F0C6-8CC3-1346-A756-E5AFF1D87A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22FE640-A1E4-7C4B-ADEA-B860F5262247}" type="datetimeFigureOut">
              <a:rPr lang="es-CO" smtClean="0"/>
              <a:t>27/01/2022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0194847-BE24-264D-BEBE-0E23326B8F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0198AC4-1B8C-6B4D-864D-357894D714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AF0C504-E3F1-7649-B009-DCE91859823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8431194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FCDBFB-8D4D-5A42-8B86-E75DCD53AF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D46ECE15-7FB1-9845-BD13-216A724A352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66A38A4-AF2D-9D4F-838A-A947D394F7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34A119C-680C-964E-A4A7-2E91FBF9BB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22FE640-A1E4-7C4B-ADEA-B860F5262247}" type="datetimeFigureOut">
              <a:rPr lang="es-CO" smtClean="0"/>
              <a:t>27/01/2022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877E7F14-A023-9D44-BD79-9BE4357D60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B11EC57-DFFC-0648-A2C7-08D5F666F0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AF0C504-E3F1-7649-B009-DCE91859823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6090960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27725E2D-F1A0-B642-A808-D195932D1BAB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0029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 descr="Pantalla de video juego&#10;&#10;Descripción generada automáticamente con confianza media">
            <a:extLst>
              <a:ext uri="{FF2B5EF4-FFF2-40B4-BE49-F238E27FC236}">
                <a16:creationId xmlns:a16="http://schemas.microsoft.com/office/drawing/2014/main" id="{A6700B58-08FE-DF4B-BA2F-6260DF5D89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626F451F-51C5-664F-B275-1F65327F4EC5}"/>
              </a:ext>
            </a:extLst>
          </p:cNvPr>
          <p:cNvSpPr txBox="1"/>
          <p:nvPr/>
        </p:nvSpPr>
        <p:spPr>
          <a:xfrm>
            <a:off x="-81210" y="3470825"/>
            <a:ext cx="6497276" cy="230832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s-CO" sz="4800" dirty="0">
                <a:solidFill>
                  <a:srgbClr val="FFFFFF"/>
                </a:solidFill>
                <a:ea typeface="+mn-lt"/>
                <a:cs typeface="+mn-lt"/>
              </a:rPr>
              <a:t>PROPUESTA DEL PROYECTO INTEGRADOR</a:t>
            </a:r>
            <a:endParaRPr lang="es-CO" sz="4800">
              <a:solidFill>
                <a:srgbClr val="FFFFFF"/>
              </a:solidFill>
              <a:ea typeface="+mn-lt"/>
              <a:cs typeface="+mn-lt"/>
            </a:endParaRPr>
          </a:p>
          <a:p>
            <a:pPr algn="ctr"/>
            <a:r>
              <a:rPr lang="es-CO" sz="4800">
                <a:solidFill>
                  <a:srgbClr val="FFFFFF"/>
                </a:solidFill>
                <a:cs typeface="Calibri"/>
              </a:rPr>
              <a:t>(Matriz)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B919E988-4A48-CA49-8C84-303D15A1667B}"/>
              </a:ext>
            </a:extLst>
          </p:cNvPr>
          <p:cNvSpPr txBox="1"/>
          <p:nvPr/>
        </p:nvSpPr>
        <p:spPr>
          <a:xfrm>
            <a:off x="151768" y="5811801"/>
            <a:ext cx="3021031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s-CO" dirty="0">
                <a:solidFill>
                  <a:schemeClr val="bg1"/>
                </a:solidFill>
                <a:ea typeface="+mn-lt"/>
                <a:cs typeface="+mn-lt"/>
              </a:rPr>
              <a:t>Miguel Mateo Mendoza Rojas</a:t>
            </a:r>
            <a:endParaRPr lang="en-US" dirty="0">
              <a:solidFill>
                <a:schemeClr val="bg1"/>
              </a:solidFill>
              <a:cs typeface="Calibri"/>
            </a:endParaRPr>
          </a:p>
          <a:p>
            <a:pPr algn="ctr"/>
            <a:r>
              <a:rPr lang="es-CO" dirty="0">
                <a:solidFill>
                  <a:schemeClr val="bg1"/>
                </a:solidFill>
                <a:ea typeface="+mn-lt"/>
                <a:cs typeface="+mn-lt"/>
              </a:rPr>
              <a:t>Andrés David Bonilla Higuera</a:t>
            </a:r>
          </a:p>
          <a:p>
            <a:pPr algn="ctr"/>
            <a:endParaRPr lang="es-CO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5" name="CuadroTexto 6">
            <a:extLst>
              <a:ext uri="{FF2B5EF4-FFF2-40B4-BE49-F238E27FC236}">
                <a16:creationId xmlns:a16="http://schemas.microsoft.com/office/drawing/2014/main" id="{F089CEBD-4526-4A32-861C-7B42E9888A31}"/>
              </a:ext>
            </a:extLst>
          </p:cNvPr>
          <p:cNvSpPr txBox="1"/>
          <p:nvPr/>
        </p:nvSpPr>
        <p:spPr>
          <a:xfrm>
            <a:off x="2986230" y="5779451"/>
            <a:ext cx="3021031" cy="141577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s-CO" err="1">
                <a:solidFill>
                  <a:schemeClr val="bg1"/>
                </a:solidFill>
                <a:ea typeface="+mn-lt"/>
                <a:cs typeface="+mn-lt"/>
              </a:rPr>
              <a:t>Gleisson</a:t>
            </a:r>
            <a:r>
              <a:rPr lang="es-CO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s-CO" err="1">
                <a:solidFill>
                  <a:schemeClr val="bg1"/>
                </a:solidFill>
                <a:ea typeface="+mn-lt"/>
                <a:cs typeface="+mn-lt"/>
              </a:rPr>
              <a:t>Stik</a:t>
            </a:r>
            <a:r>
              <a:rPr lang="es-CO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s-CO" err="1">
                <a:solidFill>
                  <a:schemeClr val="bg1"/>
                </a:solidFill>
                <a:ea typeface="+mn-lt"/>
                <a:cs typeface="+mn-lt"/>
              </a:rPr>
              <a:t>Perez</a:t>
            </a:r>
            <a:r>
              <a:rPr lang="es-CO">
                <a:solidFill>
                  <a:schemeClr val="bg1"/>
                </a:solidFill>
                <a:ea typeface="+mn-lt"/>
                <a:cs typeface="+mn-lt"/>
              </a:rPr>
              <a:t> Rivera</a:t>
            </a:r>
          </a:p>
          <a:p>
            <a:pPr algn="ctr"/>
            <a:r>
              <a:rPr lang="es-CO">
                <a:solidFill>
                  <a:schemeClr val="bg1"/>
                </a:solidFill>
                <a:ea typeface="+mn-lt"/>
                <a:cs typeface="+mn-lt"/>
              </a:rPr>
              <a:t>Jean Pierre Parra Suarez</a:t>
            </a:r>
          </a:p>
          <a:p>
            <a:pPr algn="ctr"/>
            <a:r>
              <a:rPr lang="es-CO">
                <a:solidFill>
                  <a:schemeClr val="bg1"/>
                </a:solidFill>
                <a:ea typeface="+mn-lt"/>
                <a:cs typeface="+mn-lt"/>
              </a:rPr>
              <a:t>Antonio </a:t>
            </a:r>
            <a:r>
              <a:rPr lang="es-CO" err="1">
                <a:solidFill>
                  <a:schemeClr val="bg1"/>
                </a:solidFill>
                <a:ea typeface="+mn-lt"/>
                <a:cs typeface="+mn-lt"/>
              </a:rPr>
              <a:t>Jose</a:t>
            </a:r>
            <a:r>
              <a:rPr lang="es-CO">
                <a:solidFill>
                  <a:schemeClr val="bg1"/>
                </a:solidFill>
                <a:ea typeface="+mn-lt"/>
                <a:cs typeface="+mn-lt"/>
              </a:rPr>
              <a:t> Donis </a:t>
            </a:r>
            <a:r>
              <a:rPr lang="es-CO" err="1">
                <a:solidFill>
                  <a:schemeClr val="bg1"/>
                </a:solidFill>
                <a:ea typeface="+mn-lt"/>
                <a:cs typeface="+mn-lt"/>
              </a:rPr>
              <a:t>Hung</a:t>
            </a:r>
            <a:endParaRPr lang="es-CO" err="1">
              <a:solidFill>
                <a:schemeClr val="bg1"/>
              </a:solidFill>
              <a:cs typeface="Calibri" panose="020F0502020204030204"/>
            </a:endParaRPr>
          </a:p>
          <a:p>
            <a:endParaRPr lang="es-CO" sz="3200">
              <a:solidFill>
                <a:schemeClr val="bg1"/>
              </a:solidFill>
              <a:latin typeface="Montserrat Medium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7952870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83E1BA-1FD8-6845-A578-142D1D8077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46359"/>
            <a:ext cx="10515600" cy="1325563"/>
          </a:xfrm>
        </p:spPr>
        <p:txBody>
          <a:bodyPr lIns="91440" tIns="45720" rIns="91440" bIns="45720" anchor="t"/>
          <a:lstStyle/>
          <a:p>
            <a:r>
              <a:rPr lang="es-CO" sz="6000" b="1" dirty="0">
                <a:cs typeface="Calibri Light"/>
              </a:rPr>
              <a:t>Planificación</a:t>
            </a:r>
            <a:endParaRPr lang="es-CO" b="1" dirty="0"/>
          </a:p>
        </p:txBody>
      </p:sp>
      <p:graphicFrame>
        <p:nvGraphicFramePr>
          <p:cNvPr id="6" name="Marcador de contenido 5">
            <a:extLst>
              <a:ext uri="{FF2B5EF4-FFF2-40B4-BE49-F238E27FC236}">
                <a16:creationId xmlns:a16="http://schemas.microsoft.com/office/drawing/2014/main" id="{F90A2ED7-25D1-473D-873C-55AD87BBBC3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68445224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1472258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7D9DA95A-18A3-D140-9AF1-D453F5BC94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045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BA20775-853D-0545-A725-082B37A2C1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53314"/>
            <a:ext cx="10515600" cy="1325563"/>
          </a:xfrm>
        </p:spPr>
        <p:txBody>
          <a:bodyPr lIns="91440" tIns="45720" rIns="91440" bIns="45720" anchor="t"/>
          <a:lstStyle/>
          <a:p>
            <a:r>
              <a:rPr lang="es-CO" sz="6000" b="1" dirty="0">
                <a:cs typeface="Calibri Light"/>
              </a:rPr>
              <a:t>Situación problema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5FD4C37-1980-904F-A568-8215280AF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9072"/>
            <a:ext cx="6162207" cy="3392533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es-CO" sz="3200" dirty="0">
                <a:cs typeface="Calibri"/>
              </a:rPr>
              <a:t>En el área metropolitana se busca mejorar las ventas y servicio al cliente por lo que se necesitan empresas de automotriz, como lo es el caso de tipo matriz que ofrecerá servicio de venta a concesionarios y público en general 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C2D2653F-C69E-4527-831C-E3CE52DCD1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6705" y="2452878"/>
            <a:ext cx="4050691" cy="2485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0217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66B332A4-D438-4773-A77F-5ED49A448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53768" y="0"/>
            <a:ext cx="8284464" cy="6858000"/>
          </a:xfrm>
          <a:custGeom>
            <a:avLst/>
            <a:gdLst>
              <a:gd name="connsiteX0" fmla="*/ 1818109 w 8284464"/>
              <a:gd name="connsiteY0" fmla="*/ 0 h 6858000"/>
              <a:gd name="connsiteX1" fmla="*/ 6466355 w 8284464"/>
              <a:gd name="connsiteY1" fmla="*/ 0 h 6858000"/>
              <a:gd name="connsiteX2" fmla="*/ 6620596 w 8284464"/>
              <a:gd name="connsiteY2" fmla="*/ 109683 h 6858000"/>
              <a:gd name="connsiteX3" fmla="*/ 8284464 w 8284464"/>
              <a:gd name="connsiteY3" fmla="*/ 3429000 h 6858000"/>
              <a:gd name="connsiteX4" fmla="*/ 6620596 w 8284464"/>
              <a:gd name="connsiteY4" fmla="*/ 6748318 h 6858000"/>
              <a:gd name="connsiteX5" fmla="*/ 6466355 w 8284464"/>
              <a:gd name="connsiteY5" fmla="*/ 6858000 h 6858000"/>
              <a:gd name="connsiteX6" fmla="*/ 1818109 w 8284464"/>
              <a:gd name="connsiteY6" fmla="*/ 6858000 h 6858000"/>
              <a:gd name="connsiteX7" fmla="*/ 1663869 w 8284464"/>
              <a:gd name="connsiteY7" fmla="*/ 6748318 h 6858000"/>
              <a:gd name="connsiteX8" fmla="*/ 0 w 8284464"/>
              <a:gd name="connsiteY8" fmla="*/ 3429000 h 6858000"/>
              <a:gd name="connsiteX9" fmla="*/ 1663869 w 8284464"/>
              <a:gd name="connsiteY9" fmla="*/ 10968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84464" h="6858000">
                <a:moveTo>
                  <a:pt x="1818109" y="0"/>
                </a:moveTo>
                <a:lnTo>
                  <a:pt x="6466355" y="0"/>
                </a:lnTo>
                <a:lnTo>
                  <a:pt x="6620596" y="109683"/>
                </a:lnTo>
                <a:cubicBezTo>
                  <a:pt x="7630666" y="865069"/>
                  <a:pt x="8284464" y="2070683"/>
                  <a:pt x="8284464" y="3429000"/>
                </a:cubicBezTo>
                <a:cubicBezTo>
                  <a:pt x="8284464" y="4787317"/>
                  <a:pt x="7630666" y="5992931"/>
                  <a:pt x="6620596" y="6748318"/>
                </a:cubicBezTo>
                <a:lnTo>
                  <a:pt x="6466355" y="6858000"/>
                </a:lnTo>
                <a:lnTo>
                  <a:pt x="1818109" y="6858000"/>
                </a:lnTo>
                <a:lnTo>
                  <a:pt x="1663869" y="6748318"/>
                </a:lnTo>
                <a:cubicBezTo>
                  <a:pt x="653798" y="5992931"/>
                  <a:pt x="0" y="4787317"/>
                  <a:pt x="0" y="3429000"/>
                </a:cubicBezTo>
                <a:cubicBezTo>
                  <a:pt x="0" y="2070683"/>
                  <a:pt x="653798" y="865069"/>
                  <a:pt x="1663869" y="10968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DF9AD32D-FF05-44F4-BD4D-9CEE89B71E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18360" y="0"/>
            <a:ext cx="7955280" cy="6858000"/>
          </a:xfrm>
          <a:custGeom>
            <a:avLst/>
            <a:gdLst>
              <a:gd name="connsiteX0" fmla="*/ 1962423 w 7955280"/>
              <a:gd name="connsiteY0" fmla="*/ 0 h 6858000"/>
              <a:gd name="connsiteX1" fmla="*/ 5992858 w 7955280"/>
              <a:gd name="connsiteY1" fmla="*/ 0 h 6858000"/>
              <a:gd name="connsiteX2" fmla="*/ 6040191 w 7955280"/>
              <a:gd name="connsiteY2" fmla="*/ 27216 h 6858000"/>
              <a:gd name="connsiteX3" fmla="*/ 7955280 w 7955280"/>
              <a:gd name="connsiteY3" fmla="*/ 3429000 h 6858000"/>
              <a:gd name="connsiteX4" fmla="*/ 6040191 w 7955280"/>
              <a:gd name="connsiteY4" fmla="*/ 6830784 h 6858000"/>
              <a:gd name="connsiteX5" fmla="*/ 5992858 w 7955280"/>
              <a:gd name="connsiteY5" fmla="*/ 6858000 h 6858000"/>
              <a:gd name="connsiteX6" fmla="*/ 1962423 w 7955280"/>
              <a:gd name="connsiteY6" fmla="*/ 6858000 h 6858000"/>
              <a:gd name="connsiteX7" fmla="*/ 1915089 w 7955280"/>
              <a:gd name="connsiteY7" fmla="*/ 6830784 h 6858000"/>
              <a:gd name="connsiteX8" fmla="*/ 0 w 7955280"/>
              <a:gd name="connsiteY8" fmla="*/ 3429000 h 6858000"/>
              <a:gd name="connsiteX9" fmla="*/ 1915089 w 7955280"/>
              <a:gd name="connsiteY9" fmla="*/ 2721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955280" h="6858000">
                <a:moveTo>
                  <a:pt x="1962423" y="0"/>
                </a:moveTo>
                <a:lnTo>
                  <a:pt x="5992858" y="0"/>
                </a:lnTo>
                <a:lnTo>
                  <a:pt x="6040191" y="27216"/>
                </a:lnTo>
                <a:cubicBezTo>
                  <a:pt x="7188332" y="724844"/>
                  <a:pt x="7955280" y="1987357"/>
                  <a:pt x="7955280" y="3429000"/>
                </a:cubicBezTo>
                <a:cubicBezTo>
                  <a:pt x="7955280" y="4870644"/>
                  <a:pt x="7188332" y="6133157"/>
                  <a:pt x="6040191" y="6830784"/>
                </a:cubicBezTo>
                <a:lnTo>
                  <a:pt x="5992858" y="6858000"/>
                </a:lnTo>
                <a:lnTo>
                  <a:pt x="1962423" y="6858000"/>
                </a:lnTo>
                <a:lnTo>
                  <a:pt x="1915089" y="6830784"/>
                </a:lnTo>
                <a:cubicBezTo>
                  <a:pt x="766948" y="6133157"/>
                  <a:pt x="0" y="4870644"/>
                  <a:pt x="0" y="3429000"/>
                </a:cubicBezTo>
                <a:cubicBezTo>
                  <a:pt x="0" y="1987357"/>
                  <a:pt x="766948" y="724844"/>
                  <a:pt x="1915089" y="2721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78BCF5E-C458-42FF-836F-52F452772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387" y="1441938"/>
            <a:ext cx="11274358" cy="39741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s-CO" sz="4600" dirty="0">
                <a:solidFill>
                  <a:schemeClr val="bg1">
                    <a:lumMod val="95000"/>
                    <a:lumOff val="5000"/>
                  </a:schemeClr>
                </a:solidFill>
                <a:effectLst/>
              </a:rPr>
              <a:t> ¿Cómo por medio de la ingeniería de sistemas e informática, podemos resolver las necesidades planteadas por la empresa fabricante de automóviles o matriz?</a:t>
            </a:r>
            <a:endParaRPr lang="en-US" sz="4600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33191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D129C8B0-4807-4FD8-B722-FB69F1BB1DB8}"/>
              </a:ext>
            </a:extLst>
          </p:cNvPr>
          <p:cNvSpPr>
            <a:spLocks noGrp="1"/>
          </p:cNvSpPr>
          <p:nvPr/>
        </p:nvSpPr>
        <p:spPr>
          <a:xfrm>
            <a:off x="3643745" y="2765045"/>
            <a:ext cx="4903242" cy="1325563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8800" b="1">
                <a:cs typeface="Calibri Light"/>
              </a:rPr>
              <a:t>Objetivos</a:t>
            </a:r>
          </a:p>
        </p:txBody>
      </p:sp>
    </p:spTree>
    <p:extLst>
      <p:ext uri="{BB962C8B-B14F-4D97-AF65-F5344CB8AC3E}">
        <p14:creationId xmlns:p14="http://schemas.microsoft.com/office/powerpoint/2010/main" val="8140331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C792C2B-BE1A-8A41-9764-267EC295FD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3690" y="2006600"/>
            <a:ext cx="10104620" cy="3316001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es-ES" sz="3200" dirty="0"/>
              <a:t>Desarrollar una aplicación para un fabricante de automóviles o matriz, mediante el uso de tecnologías web siguiendo las especificaciones solicitas, para resolver las necesidades de la empresa matriz y facilitar algunas funciones de las otras empresas del consorcio. </a:t>
            </a:r>
            <a:endParaRPr lang="es-CO" sz="320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AA66849-0B40-4738-8DA1-649357BA71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541" y="936625"/>
            <a:ext cx="10515600" cy="1325563"/>
          </a:xfrm>
        </p:spPr>
        <p:txBody>
          <a:bodyPr lIns="91440" tIns="45720" rIns="91440" bIns="45720" anchor="t"/>
          <a:lstStyle/>
          <a:p>
            <a:pPr algn="ctr"/>
            <a:r>
              <a:rPr lang="en-US" sz="6000" b="1" err="1">
                <a:ea typeface="+mj-lt"/>
                <a:cs typeface="+mj-lt"/>
              </a:rPr>
              <a:t>Objetivo</a:t>
            </a:r>
            <a:r>
              <a:rPr lang="en-US" sz="6000" b="1">
                <a:ea typeface="+mj-lt"/>
                <a:cs typeface="+mj-lt"/>
              </a:rPr>
              <a:t> general</a:t>
            </a:r>
            <a:endParaRPr lang="en-US" sz="6000" b="1">
              <a:cs typeface="Calibri Light" panose="020F03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4398449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83E1BA-1FD8-6845-A578-142D1D8077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03341"/>
            <a:ext cx="10515600" cy="1325563"/>
          </a:xfrm>
        </p:spPr>
        <p:txBody>
          <a:bodyPr lIns="91440" tIns="45720" rIns="91440" bIns="45720" anchor="t"/>
          <a:lstStyle/>
          <a:p>
            <a:pPr algn="ctr"/>
            <a:r>
              <a:rPr lang="es-CO" sz="6000" b="1">
                <a:ea typeface="+mj-lt"/>
                <a:cs typeface="+mj-lt"/>
              </a:rPr>
              <a:t>Objetivos específicos</a:t>
            </a:r>
            <a:endParaRPr lang="en-US" b="1">
              <a:cs typeface="Calibri Light" panose="020F0302020204030204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1F67928-5701-4B34-9EEF-0E70D1C88A22}"/>
              </a:ext>
            </a:extLst>
          </p:cNvPr>
          <p:cNvSpPr>
            <a:spLocks noGrp="1"/>
          </p:cNvSpPr>
          <p:nvPr/>
        </p:nvSpPr>
        <p:spPr>
          <a:xfrm>
            <a:off x="734290" y="1972830"/>
            <a:ext cx="10515600" cy="4351338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ES">
                <a:cs typeface="Calibri"/>
              </a:rPr>
              <a:t>Diseñar la arquitectura del sistema la cual servirá de base durante el desarrollo y despliegue de los servicios solicitados por la empresa matriz. </a:t>
            </a:r>
            <a:endParaRPr lang="en-US"/>
          </a:p>
          <a:p>
            <a:pPr algn="just"/>
            <a:r>
              <a:rPr lang="es-ES">
                <a:cs typeface="Calibri"/>
              </a:rPr>
              <a:t>Desarrollar la aplicación web utilizada siguiendo la especificación ideada durante las etapas de diseño y documentación. </a:t>
            </a:r>
            <a:endParaRPr lang="es-ES">
              <a:ea typeface="+mn-lt"/>
              <a:cs typeface="+mn-lt"/>
            </a:endParaRPr>
          </a:p>
          <a:p>
            <a:pPr algn="just"/>
            <a:r>
              <a:rPr lang="es-ES">
                <a:ea typeface="+mn-lt"/>
                <a:cs typeface="+mn-lt"/>
              </a:rPr>
              <a:t>Desplegar el producto resultante siguiendo las pautas solicitadas por el contratista. </a:t>
            </a:r>
            <a:endParaRPr lang="es-E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944239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4739E2-7457-4033-9387-99627E049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4614" y="1783959"/>
            <a:ext cx="4087306" cy="28891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 err="1">
                <a:solidFill>
                  <a:schemeClr val="bg1"/>
                </a:solidFill>
              </a:rPr>
              <a:t>Metodología</a:t>
            </a:r>
            <a:endParaRPr lang="en-US" sz="5400" dirty="0">
              <a:solidFill>
                <a:schemeClr val="bg1"/>
              </a:solidFill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D56A9F-D086-4EE1-8E9D-5DC159624D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" r="2" b="2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5148431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C1688F-FA1B-4149-ACAE-5DAF2ADA3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SCRUM</a:t>
            </a:r>
            <a:endParaRPr lang="es-CO" dirty="0"/>
          </a:p>
        </p:txBody>
      </p:sp>
      <p:graphicFrame>
        <p:nvGraphicFramePr>
          <p:cNvPr id="4" name="Marcador de contenido 3">
            <a:extLst>
              <a:ext uri="{FF2B5EF4-FFF2-40B4-BE49-F238E27FC236}">
                <a16:creationId xmlns:a16="http://schemas.microsoft.com/office/drawing/2014/main" id="{70AC4E54-0E57-49AE-BCEB-8423475414B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30170550"/>
              </p:ext>
            </p:extLst>
          </p:nvPr>
        </p:nvGraphicFramePr>
        <p:xfrm>
          <a:off x="786245" y="1332057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863171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C1688F-FA1B-4149-ACAE-5DAF2ADA3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SCRUM</a:t>
            </a:r>
            <a:endParaRPr lang="es-CO"/>
          </a:p>
        </p:txBody>
      </p:sp>
      <p:graphicFrame>
        <p:nvGraphicFramePr>
          <p:cNvPr id="4" name="Marcador de contenido 3">
            <a:extLst>
              <a:ext uri="{FF2B5EF4-FFF2-40B4-BE49-F238E27FC236}">
                <a16:creationId xmlns:a16="http://schemas.microsoft.com/office/drawing/2014/main" id="{70AC4E54-0E57-49AE-BCEB-8423475414B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55152458"/>
              </p:ext>
            </p:extLst>
          </p:nvPr>
        </p:nvGraphicFramePr>
        <p:xfrm>
          <a:off x="786245" y="1332057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704838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1B46C9D62736064CAEB9DF08F4FB17AE" ma:contentTypeVersion="2" ma:contentTypeDescription="Crear nuevo documento." ma:contentTypeScope="" ma:versionID="4cb45506dcad7bd7d627e135b05bb85c">
  <xsd:schema xmlns:xsd="http://www.w3.org/2001/XMLSchema" xmlns:xs="http://www.w3.org/2001/XMLSchema" xmlns:p="http://schemas.microsoft.com/office/2006/metadata/properties" xmlns:ns2="793d7424-fb80-432d-89bb-3905aaa9e223" targetNamespace="http://schemas.microsoft.com/office/2006/metadata/properties" ma:root="true" ma:fieldsID="adc39797b35705a51842930f484676c3" ns2:_="">
    <xsd:import namespace="793d7424-fb80-432d-89bb-3905aaa9e22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93d7424-fb80-432d-89bb-3905aaa9e22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64699C54-B66C-435D-A470-D809B6FC0066}">
  <ds:schemaRefs>
    <ds:schemaRef ds:uri="793d7424-fb80-432d-89bb-3905aaa9e223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12D15184-D444-4D74-8F8E-7581FB408BF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BD929C7-A6F0-4212-A4C8-000A68EE5685}">
  <ds:schemaRefs>
    <ds:schemaRef ds:uri="793d7424-fb80-432d-89bb-3905aaa9e223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233</TotalTime>
  <Words>245</Words>
  <Application>Microsoft Office PowerPoint</Application>
  <PresentationFormat>Panorámica</PresentationFormat>
  <Paragraphs>25</Paragraphs>
  <Slides>11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Montserrat Medium</vt:lpstr>
      <vt:lpstr>Tema de Office</vt:lpstr>
      <vt:lpstr>Presentación de PowerPoint</vt:lpstr>
      <vt:lpstr>Situación problema</vt:lpstr>
      <vt:lpstr> ¿Cómo por medio de la ingeniería de sistemas e informática, podemos resolver las necesidades planteadas por la empresa fabricante de automóviles o matriz?</vt:lpstr>
      <vt:lpstr>Presentación de PowerPoint</vt:lpstr>
      <vt:lpstr>Objetivo general</vt:lpstr>
      <vt:lpstr>Objetivos específicos</vt:lpstr>
      <vt:lpstr>Metodología</vt:lpstr>
      <vt:lpstr>SCRUM</vt:lpstr>
      <vt:lpstr>SCRUM</vt:lpstr>
      <vt:lpstr>Planificación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Pablo Andres Mendez Merchan</dc:creator>
  <cp:lastModifiedBy>Antonio Jose Donis Hung</cp:lastModifiedBy>
  <cp:revision>79</cp:revision>
  <dcterms:created xsi:type="dcterms:W3CDTF">2022-01-13T19:44:52Z</dcterms:created>
  <dcterms:modified xsi:type="dcterms:W3CDTF">2022-01-28T02:56:57Z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0x0101001B46C9D62736064CAEB9DF08F4FB17AE</vt:lpwstr>
  </property>
</Properties>
</file>